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8" r:id="rId6"/>
    <p:sldId id="257" r:id="rId7"/>
    <p:sldId id="277" r:id="rId8"/>
    <p:sldId id="279" r:id="rId9"/>
    <p:sldId id="280" r:id="rId10"/>
    <p:sldId id="281" r:id="rId11"/>
    <p:sldId id="286" r:id="rId12"/>
    <p:sldId id="282" r:id="rId13"/>
    <p:sldId id="284" r:id="rId14"/>
    <p:sldId id="285" r:id="rId15"/>
  </p:sldIdLst>
  <p:sldSz cx="12188825" cy="6858000"/>
  <p:notesSz cx="6858000" cy="9144000"/>
  <p:defaultTextStyle>
    <a:defPPr rtl="0"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F2B15B-3540-4678-BF38-A12B13253DB5}" v="23" dt="2023-11-21T19:38:53.262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599" autoAdjust="0"/>
  </p:normalViewPr>
  <p:slideViewPr>
    <p:cSldViewPr>
      <p:cViewPr varScale="1">
        <p:scale>
          <a:sx n="82" d="100"/>
          <a:sy n="82" d="100"/>
        </p:scale>
        <p:origin x="730" y="72"/>
      </p:cViewPr>
      <p:guideLst>
        <p:guide pos="3839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072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o-RO" dirty="0"/>
          </a:p>
        </p:txBody>
      </p:sp>
      <p:sp>
        <p:nvSpPr>
          <p:cNvPr id="3" name="Substituent dată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381FCBF-E7DD-4DD1-A4CB-084339655AFC}" type="datetime1">
              <a:rPr lang="ro-RO" smtClean="0"/>
              <a:t>12.01.2024</a:t>
            </a:fld>
            <a:endParaRPr lang="ro-RO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o-RO" dirty="0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o-RO" dirty="0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F4F6E84-E1DE-4A11-A36D-34C5870653D1}" type="datetime1">
              <a:rPr lang="ro-RO" smtClean="0"/>
              <a:t>12.01.2024</a:t>
            </a:fld>
            <a:endParaRPr lang="ro-RO" dirty="0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o-RO" dirty="0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o-RO" dirty="0"/>
              <a:t>Faceți clic pentru a edita stilurile de text Coordonator</a:t>
            </a:r>
          </a:p>
          <a:p>
            <a:pPr lvl="1" rtl="0"/>
            <a:r>
              <a:rPr lang="ro-RO" dirty="0"/>
              <a:t>Al doilea nivel</a:t>
            </a:r>
          </a:p>
          <a:p>
            <a:pPr lvl="2" rtl="0"/>
            <a:r>
              <a:rPr lang="ro-RO" dirty="0"/>
              <a:t>Al treilea nivel</a:t>
            </a:r>
          </a:p>
          <a:p>
            <a:pPr lvl="3" rtl="0"/>
            <a:r>
              <a:rPr lang="ro-RO" dirty="0"/>
              <a:t>Al patrulea nivel</a:t>
            </a:r>
          </a:p>
          <a:p>
            <a:pPr lvl="4" rtl="0"/>
            <a:r>
              <a:rPr lang="ro-RO" dirty="0"/>
              <a:t>Al cincilea nivel</a:t>
            </a:r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o-RO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F2A70B-78F2-4DCF-B53B-C990D2FAFB8A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ro-RO" smtClean="0"/>
              <a:t>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55696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ro-RO" smtClean="0"/>
              <a:t>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41984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 hasCustomPrompt="1"/>
          </p:nvPr>
        </p:nvSpPr>
        <p:spPr>
          <a:xfrm>
            <a:off x="1522413" y="1905000"/>
            <a:ext cx="9144000" cy="2667000"/>
          </a:xfrm>
        </p:spPr>
        <p:txBody>
          <a:bodyPr rtlCol="0">
            <a:noAutofit/>
          </a:bodyPr>
          <a:lstStyle>
            <a:lvl1pPr rtl="0">
              <a:defRPr sz="5400"/>
            </a:lvl1pPr>
          </a:lstStyle>
          <a:p>
            <a:pPr rtl="0"/>
            <a:r>
              <a:rPr lang="ro-RO" noProof="0" dirty="0"/>
              <a:t>Faceți clic pentru a edita stilul de titlu Coordonator</a:t>
            </a:r>
          </a:p>
        </p:txBody>
      </p:sp>
      <p:grpSp>
        <p:nvGrpSpPr>
          <p:cNvPr id="256" name="linie" descr="Grafic cu linii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ormă liberă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58" name="Formă liberă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59" name="Formă liberă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60" name="Formă liberă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61" name="Formă liberă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62" name="Formă liberă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63" name="Formă liberă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64" name="Formă liberă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65" name="Formă liberă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66" name="Formă liberă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67" name="Formă liberă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68" name="Formă liberă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69" name="Formă liberă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70" name="Formă liberă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71" name="Formă liberă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72" name="Formă liberă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73" name="Formă liberă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74" name="Formă liberă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75" name="Formă liberă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76" name="Formă liberă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77" name="Formă liberă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78" name="Formă liberă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79" name="Formă liberă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80" name="Formă liberă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81" name="Formă liberă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82" name="Formă liberă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83" name="Formă liberă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84" name="Formă liberă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85" name="Formă liberă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86" name="Formă liberă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87" name="Formă liberă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88" name="Formă liberă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89" name="Formă liberă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90" name="Formă liberă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91" name="Formă liberă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92" name="Formă liberă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93" name="Formă liberă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94" name="Formă liberă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95" name="Formă liberă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96" name="Formă liberă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97" name="Formă liberă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98" name="Formă liberă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299" name="Formă liberă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00" name="Formă liberă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01" name="Formă liberă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02" name="Formă liberă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03" name="Formă liberă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04" name="Formă liberă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05" name="Formă liberă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06" name="Formă liberă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07" name="Formă liberă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08" name="Formă liberă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09" name="Formă liberă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10" name="Formă liberă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11" name="Formă liberă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12" name="Formă liberă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13" name="Formă liberă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14" name="Formă liberă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15" name="Formă liberă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16" name="Formă liberă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17" name="Formă liberă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18" name="Formă liberă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19" name="Formă liberă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20" name="Formă liberă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21" name="Formă liberă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22" name="Formă liberă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23" name="Formă liberă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24" name="Formă liberă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25" name="Formă liberă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26" name="Formă liberă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27" name="Formă liberă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28" name="Formă liberă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29" name="Formă liberă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30" name="Formă liberă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31" name="Formă liberă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32" name="Formă liberă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33" name="Formă liberă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34" name="Formă liberă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35" name="Formă liberă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36" name="Formă liberă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37" name="Formă liberă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38" name="Formă liberă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39" name="Formă liberă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40" name="Formă liberă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41" name="Formă liberă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42" name="Formă liberă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43" name="Formă liberă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44" name="Formă liberă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45" name="Formă liberă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46" name="Formă liberă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47" name="Formă liberă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48" name="Formă liberă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49" name="Formă liberă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50" name="Formă liberă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51" name="Formă liberă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52" name="Formă liberă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53" name="Formă liberă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54" name="Formă liberă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55" name="Formă liberă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56" name="Formă liberă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57" name="Formă liberă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58" name="Formă liberă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59" name="Formă liberă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60" name="Formă liberă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61" name="Formă liberă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62" name="Formă liberă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63" name="Formă liberă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64" name="Formă liberă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65" name="Formă liberă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66" name="Formă liberă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67" name="Formă liberă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68" name="Formă liberă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69" name="Formă liberă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70" name="Formă liberă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71" name="Formă liberă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72" name="Formă liberă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73" name="Formă liberă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74" name="Formă liberă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75" name="Formă liberă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76" name="Formă liberă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77" name="Formă liberă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78" name="Formă liberă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  <p:sp>
          <p:nvSpPr>
            <p:cNvPr id="379" name="Formă liberă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/>
            </a:p>
          </p:txBody>
        </p:sp>
      </p:grp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u ș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o-RO" noProof="0" dirty="0"/>
              <a:t>Faceți clic pentru a edita stilul de titlu Coordonator</a:t>
            </a:r>
            <a:endParaRPr lang="ro-RO" dirty="0"/>
          </a:p>
        </p:txBody>
      </p:sp>
      <p:grpSp>
        <p:nvGrpSpPr>
          <p:cNvPr id="7" name="linie" descr="Grafic cu linii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ormă liberă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9" name="Formă liberă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0" name="Formă liberă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1" name="Formă liberă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2" name="Formă liberă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3" name="Formă liberă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4" name="Formă liberă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5" name="Formă liberă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" name="Formă liberă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" name="Formă liberă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" name="Formă liberă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" name="Formă liberă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" name="Formă liberă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" name="Formă liberă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" name="Formă liberă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3" name="Formă liberă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4" name="Formă liberă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5" name="Formă liberă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6" name="Formă liberă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7" name="Formă liberă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8" name="Formă liberă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9" name="Formă liberă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30" name="Formă liberă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31" name="Formă liberă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32" name="Formă liberă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33" name="Formă liberă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34" name="Formă liberă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35" name="Formă liberă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36" name="Formă liberă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37" name="Formă liberă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38" name="Formă liberă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39" name="Formă liberă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40" name="Formă liberă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41" name="Formă liberă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42" name="Formă liberă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43" name="Formă liberă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44" name="Formă liberă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45" name="Formă liberă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46" name="Formă liberă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47" name="Formă liberă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48" name="Formă liberă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49" name="Formă liberă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50" name="Formă liberă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51" name="Formă liberă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52" name="Formă liberă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53" name="Formă liberă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54" name="Formă liberă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55" name="Formă liberă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56" name="Formă liberă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57" name="Formă liberă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58" name="Formă liberă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59" name="Formă liberă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60" name="Formă liberă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61" name="Formă liberă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62" name="Formă liberă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63" name="Formă liberă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64" name="Formă liberă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65" name="Formă liberă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66" name="Formă liberă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67" name="Formă liberă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68" name="Formă liberă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69" name="Formă liberă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70" name="Formă liberă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71" name="Formă liberă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72" name="Formă liberă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73" name="Formă liberă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74" name="Formă liberă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75" name="Formă liberă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76" name="Formă liberă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77" name="Formă liberă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78" name="Formă liberă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79" name="Formă liberă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80" name="Formă liberă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81" name="Formă liberă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</p:grp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F15FFF-5B55-4038-B8E4-91DD3F3240AC}" type="datetime1">
              <a:rPr lang="ro-RO" smtClean="0"/>
              <a:t>12.01.2024</a:t>
            </a:fld>
            <a:endParaRPr lang="ro-RO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 rtlCol="0"/>
          <a:lstStyle/>
          <a:p>
            <a:pPr rtl="0"/>
            <a:r>
              <a:rPr lang="en-US"/>
              <a:t>Click to edit Master title style</a:t>
            </a:r>
            <a:endParaRPr lang="ro-RO" dirty="0"/>
          </a:p>
        </p:txBody>
      </p:sp>
      <p:grpSp>
        <p:nvGrpSpPr>
          <p:cNvPr id="7" name="linie" descr="Grafic cu linii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ormă liberă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9" name="Formă liberă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0" name="Formă liberă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1" name="Formă liberă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2" name="Formă liberă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3" name="Formă liberă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4" name="Formă liberă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5" name="Formă liberă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" name="Formă liberă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" name="Formă liberă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" name="Formă liberă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" name="Formă liberă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" name="Formă liberă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" name="Formă liberă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" name="Formă liberă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3" name="Formă liberă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4" name="Formă liberă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5" name="Formă liberă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6" name="Formă liberă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7" name="Formă liberă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8" name="Formă liberă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9" name="Formă liberă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30" name="Formă liberă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31" name="Formă liberă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32" name="Formă liberă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33" name="Formă liberă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34" name="Formă liberă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35" name="Formă liberă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36" name="Formă liberă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37" name="Formă liberă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38" name="Formă liberă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39" name="Formă liberă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40" name="Formă liberă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41" name="Formă liberă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42" name="Formă liberă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43" name="Formă liberă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44" name="Formă liberă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45" name="Formă liberă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46" name="Formă liberă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47" name="Formă liberă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48" name="Formă liberă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49" name="Formă liberă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50" name="Formă liberă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51" name="Formă liberă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52" name="Formă liberă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53" name="Formă liberă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54" name="Formă liberă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55" name="Formă liberă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56" name="Formă liberă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57" name="Formă liberă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58" name="Formă liberă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59" name="Formă liberă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60" name="Formă liberă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61" name="Formă liberă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62" name="Formă liberă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63" name="Formă liberă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64" name="Formă liberă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65" name="Formă liberă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66" name="Formă liberă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67" name="Formă liberă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68" name="Formă liberă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69" name="Formă liberă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70" name="Formă liberă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71" name="Formă liberă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72" name="Formă liberă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73" name="Formă liberă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74" name="Formă liberă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75" name="Formă liberă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76" name="Formă liberă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77" name="Formă liberă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78" name="Formă liberă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79" name="Formă liberă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80" name="Formă liberă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81" name="Formă liberă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</p:grpSp>
      <p:sp>
        <p:nvSpPr>
          <p:cNvPr id="3" name="Substituent text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 rtlCol="0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ro-RO" dirty="0"/>
              <a:t>Faceți clic pentru a edita stilurile de text Coordonator</a:t>
            </a:r>
          </a:p>
          <a:p>
            <a:pPr lvl="1" rtl="0"/>
            <a:r>
              <a:rPr lang="ro-RO" dirty="0"/>
              <a:t>Al doilea nivel</a:t>
            </a:r>
          </a:p>
          <a:p>
            <a:pPr lvl="2" rtl="0"/>
            <a:r>
              <a:rPr lang="ro-RO" dirty="0"/>
              <a:t>Al treilea nivel</a:t>
            </a:r>
          </a:p>
          <a:p>
            <a:pPr lvl="3" rtl="0"/>
            <a:r>
              <a:rPr lang="ro-RO" dirty="0"/>
              <a:t>Al patrulea nivel</a:t>
            </a:r>
          </a:p>
          <a:p>
            <a:pPr lvl="4" rtl="0"/>
            <a:r>
              <a:rPr lang="ro-RO" dirty="0"/>
              <a:t>Al cincilea nivel</a:t>
            </a:r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B0B418-7781-445B-88AE-8EC4B25B1A19}" type="datetime1">
              <a:rPr lang="ro-RO" smtClean="0"/>
              <a:t>12.01.2024</a:t>
            </a:fld>
            <a:endParaRPr lang="ro-RO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 hasCustomPrompt="1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 rtl="0">
              <a:defRPr sz="3200"/>
            </a:lvl1pPr>
          </a:lstStyle>
          <a:p>
            <a:pPr rtl="0"/>
            <a:r>
              <a:rPr lang="ro-RO" noProof="0" dirty="0"/>
              <a:t>Faceți clic pentru a edita stilul de titlu Coordonator</a:t>
            </a:r>
          </a:p>
        </p:txBody>
      </p:sp>
      <p:grpSp>
        <p:nvGrpSpPr>
          <p:cNvPr id="167" name="linie" descr="Grafic cu linii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ormă liberă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69" name="Formă liberă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70" name="Formă liberă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71" name="Formă liberă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72" name="Formă liberă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73" name="Formă liberă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74" name="Formă liberă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75" name="Formă liberă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76" name="Formă liberă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77" name="Formă liberă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78" name="Formă liberă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79" name="Formă liberă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80" name="Formă liberă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81" name="Formă liberă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82" name="Formă liberă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83" name="Formă liberă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84" name="Formă liberă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85" name="Formă liberă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86" name="Formă liberă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87" name="Formă liberă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88" name="Formă liberă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89" name="Formă liberă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90" name="Formă liberă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91" name="Formă liberă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92" name="Formă liberă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93" name="Formă liberă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94" name="Formă liberă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95" name="Formă liberă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96" name="Formă liberă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97" name="Formă liberă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98" name="Formă liberă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199" name="Formă liberă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00" name="Formă liberă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01" name="Formă liberă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02" name="Formă liberă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03" name="Formă liberă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04" name="Formă liberă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05" name="Formă liberă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06" name="Formă liberă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07" name="Formă liberă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08" name="Formă liberă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09" name="Formă liberă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10" name="Formă liberă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11" name="Formă liberă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12" name="Formă liberă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13" name="Formă liberă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14" name="Formă liberă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15" name="Formă liberă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16" name="Formă liberă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17" name="Formă liberă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18" name="Formă liberă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19" name="Formă liberă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20" name="Formă liberă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21" name="Formă liberă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22" name="Formă liberă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23" name="Formă liberă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24" name="Formă liberă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25" name="Formă liberă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26" name="Formă liberă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27" name="Formă liberă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28" name="Formă liberă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29" name="Formă liberă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30" name="Formă liberă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31" name="Formă liberă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32" name="Formă liberă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33" name="Formă liberă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34" name="Formă liberă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35" name="Formă liberă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36" name="Formă liberă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37" name="Formă liberă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38" name="Formă liberă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39" name="Formă liberă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40" name="Formă liberă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  <p:sp>
          <p:nvSpPr>
            <p:cNvPr id="241" name="Formă liberă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noProof="0" dirty="0">
                <a:ln>
                  <a:noFill/>
                </a:ln>
              </a:endParaRPr>
            </a:p>
          </p:txBody>
        </p:sp>
      </p:grp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ro-RO" noProof="0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AAB530-F5A9-4C65-A4EE-E3883D26D570}" type="datetime1">
              <a:rPr lang="ro-RO" noProof="0" smtClean="0"/>
              <a:t>12.01.2024</a:t>
            </a:fld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ro-RO" noProof="0" smtClean="0"/>
              <a:t>‹#›</a:t>
            </a:fld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 hasCustomPrompt="1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Autofit/>
          </a:bodyPr>
          <a:lstStyle>
            <a:lvl1pPr algn="l" rtl="0">
              <a:defRPr sz="4400" b="0" cap="none" baseline="0"/>
            </a:lvl1pPr>
          </a:lstStyle>
          <a:p>
            <a:pPr rtl="0"/>
            <a:r>
              <a:rPr lang="ro-RO" noProof="0" dirty="0"/>
              <a:t>Faceți clic pentru a edita stilul de titlu Coordonator</a:t>
            </a:r>
            <a:endParaRPr lang="ro-RO" dirty="0"/>
          </a:p>
        </p:txBody>
      </p:sp>
      <p:grpSp>
        <p:nvGrpSpPr>
          <p:cNvPr id="255" name="linie" descr="Grafic cu linii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ormă liberă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57" name="Formă liberă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58" name="Formă liberă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59" name="Formă liberă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60" name="Formă liberă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61" name="Formă liberă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62" name="Formă liberă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63" name="Formă liberă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64" name="Formă liberă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65" name="Formă liberă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66" name="Formă liberă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67" name="Formă liberă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68" name="Formă liberă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69" name="Formă liberă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70" name="Formă liberă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71" name="Formă liberă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72" name="Formă liberă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73" name="Formă liberă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74" name="Formă liberă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75" name="Formă liberă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76" name="Formă liberă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77" name="Formă liberă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78" name="Formă liberă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79" name="Formă liberă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80" name="Formă liberă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81" name="Formă liberă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82" name="Formă liberă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83" name="Formă liberă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84" name="Formă liberă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85" name="Formă liberă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86" name="Formă liberă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87" name="Formă liberă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88" name="Formă liberă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89" name="Formă liberă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90" name="Formă liberă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91" name="Formă liberă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92" name="Formă liberă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93" name="Formă liberă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94" name="Formă liberă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95" name="Formă liberă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96" name="Formă liberă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97" name="Formă liberă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98" name="Formă liberă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299" name="Formă liberă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00" name="Formă liberă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01" name="Formă liberă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02" name="Formă liberă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03" name="Formă liberă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04" name="Formă liberă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05" name="Formă liberă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06" name="Formă liberă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07" name="Formă liberă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08" name="Formă liberă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09" name="Formă liberă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10" name="Formă liberă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11" name="Formă liberă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12" name="Formă liberă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13" name="Formă liberă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14" name="Formă liberă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15" name="Formă liberă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16" name="Formă liberă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17" name="Formă liberă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18" name="Formă liberă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19" name="Formă liberă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20" name="Formă liberă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21" name="Formă liberă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22" name="Formă liberă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23" name="Formă liberă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24" name="Formă liberă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25" name="Formă liberă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26" name="Formă liberă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27" name="Formă liberă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28" name="Formă liberă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29" name="Formă liberă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30" name="Formă liberă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31" name="Formă liberă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32" name="Formă liberă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33" name="Formă liberă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34" name="Formă liberă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35" name="Formă liberă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36" name="Formă liberă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37" name="Formă liberă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38" name="Formă liberă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39" name="Formă liberă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40" name="Formă liberă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41" name="Formă liberă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42" name="Formă liberă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43" name="Formă liberă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44" name="Formă liberă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45" name="Formă liberă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46" name="Formă liberă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47" name="Formă liberă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48" name="Formă liberă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49" name="Formă liberă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50" name="Formă liberă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51" name="Formă liberă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52" name="Formă liberă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53" name="Formă liberă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54" name="Formă liberă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55" name="Formă liberă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56" name="Formă liberă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57" name="Formă liberă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58" name="Formă liberă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59" name="Formă liberă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60" name="Formă liberă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61" name="Formă liberă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62" name="Formă liberă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63" name="Formă liberă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64" name="Formă liberă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65" name="Formă liberă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66" name="Formă liberă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67" name="Formă liberă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68" name="Formă liberă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69" name="Formă liberă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70" name="Formă liberă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71" name="Formă liberă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72" name="Formă liberă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73" name="Formă liberă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74" name="Formă liberă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75" name="Formă liberă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76" name="Formă liberă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77" name="Formă liberă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  <p:sp>
          <p:nvSpPr>
            <p:cNvPr id="378" name="Formă liberă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/>
            </a:p>
          </p:txBody>
        </p:sp>
      </p:grp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91DAA2-C4A6-4738-A1A0-6095A3015D39}" type="datetime1">
              <a:rPr lang="ro-RO" smtClean="0"/>
              <a:t>12.01.2024</a:t>
            </a:fld>
            <a:endParaRPr lang="ro-RO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 hasCustomPrompt="1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ro-RO" noProof="0" dirty="0"/>
              <a:t>Faceți clic pentru a edita stilul de titlu Coordonator</a:t>
            </a:r>
            <a:endParaRPr lang="ro-RO" dirty="0"/>
          </a:p>
        </p:txBody>
      </p:sp>
      <p:grpSp>
        <p:nvGrpSpPr>
          <p:cNvPr id="158" name="linie" descr="Grafic cu linii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ormă liberă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0" name="Formă liberă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1" name="Formă liberă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2" name="Formă liberă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3" name="Formă liberă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4" name="Formă liberă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5" name="Formă liberă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6" name="Formă liberă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7" name="Formă liberă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8" name="Formă liberă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9" name="Formă liberă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0" name="Formă liberă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1" name="Formă liberă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2" name="Formă liberă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3" name="Formă liberă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4" name="Formă liberă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5" name="Formă liberă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6" name="Formă liberă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7" name="Formă liberă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8" name="Formă liberă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9" name="Formă liberă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0" name="Formă liberă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1" name="Formă liberă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2" name="Formă liberă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3" name="Formă liberă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4" name="Formă liberă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5" name="Formă liberă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6" name="Formă liberă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7" name="Formă liberă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8" name="Formă liberă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9" name="Formă liberă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0" name="Formă liberă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1" name="Formă liberă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2" name="Formă liberă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3" name="Formă liberă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4" name="Formă liberă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5" name="Formă liberă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6" name="Formă liberă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7" name="Formă liberă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8" name="Formă liberă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9" name="Formă liberă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0" name="Formă liberă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1" name="Formă liberă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2" name="Formă liberă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3" name="Formă liberă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4" name="Formă liberă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5" name="Formă liberă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6" name="Formă liberă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7" name="Formă liberă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8" name="Formă liberă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9" name="Formă liberă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0" name="Formă liberă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1" name="Formă liberă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2" name="Formă liberă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3" name="Formă liberă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4" name="Formă liberă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5" name="Formă liberă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6" name="Formă liberă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7" name="Formă liberă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8" name="Formă liberă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9" name="Formă liberă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0" name="Formă liberă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1" name="Formă liberă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2" name="Formă liberă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3" name="Formă liberă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4" name="Formă liberă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5" name="Formă liberă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6" name="Formă liberă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7" name="Formă liberă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8" name="Formă liberă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9" name="Formă liberă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30" name="Formă liberă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31" name="Formă liberă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32" name="Formă liberă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</p:grpSp>
      <p:sp>
        <p:nvSpPr>
          <p:cNvPr id="3" name="Substituent conținut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o-RO" dirty="0"/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o-RO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40F8BF-889C-4038-9BDC-165679832D60}" type="datetime1">
              <a:rPr lang="ro-RO" smtClean="0"/>
              <a:t>12.01.2024</a:t>
            </a:fld>
            <a:endParaRPr lang="ro-RO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 hasCustomPrompt="1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ro-RO" noProof="0" dirty="0"/>
              <a:t>Faceți clic pentru a edita stilul de titlu Coordonator</a:t>
            </a:r>
            <a:endParaRPr lang="ro-RO" dirty="0"/>
          </a:p>
        </p:txBody>
      </p:sp>
      <p:grpSp>
        <p:nvGrpSpPr>
          <p:cNvPr id="160" name="linie" descr="Grafic cu linii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ormă liberă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2" name="Formă liberă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3" name="Formă liberă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4" name="Formă liberă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5" name="Formă liberă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6" name="Formă liberă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7" name="Formă liberă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8" name="Formă liberă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9" name="Formă liberă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0" name="Formă liberă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1" name="Formă liberă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2" name="Formă liberă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3" name="Formă liberă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4" name="Formă liberă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5" name="Formă liberă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6" name="Formă liberă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7" name="Formă liberă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8" name="Formă liberă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9" name="Formă liberă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0" name="Formă liberă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1" name="Formă liberă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2" name="Formă liberă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3" name="Formă liberă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4" name="Formă liberă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5" name="Formă liberă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6" name="Formă liberă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7" name="Formă liberă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8" name="Formă liberă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9" name="Formă liberă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0" name="Formă liberă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1" name="Formă liberă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2" name="Formă liberă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3" name="Formă liberă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4" name="Formă liberă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5" name="Formă liberă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6" name="Formă liberă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7" name="Formă liberă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8" name="Formă liberă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9" name="Formă liberă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0" name="Formă liberă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1" name="Formă liberă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2" name="Formă liberă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3" name="Formă liberă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4" name="Formă liberă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5" name="Formă liberă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6" name="Formă liberă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7" name="Formă liberă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8" name="Formă liberă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9" name="Formă liberă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0" name="Formă liberă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1" name="Formă liberă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2" name="Formă liberă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3" name="Formă liberă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4" name="Formă liberă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5" name="Formă liberă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6" name="Formă liberă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7" name="Formă liberă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8" name="Formă liberă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9" name="Formă liberă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0" name="Formă liberă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1" name="Formă liberă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2" name="Formă liberă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3" name="Formă liberă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4" name="Formă liberă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5" name="Formă liberă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6" name="Formă liberă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7" name="Formă liberă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8" name="Formă liberă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9" name="Formă liberă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30" name="Formă liberă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31" name="Formă liberă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32" name="Formă liberă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33" name="Formă liberă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34" name="Formă liberă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</p:grp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o-RO" dirty="0"/>
          </a:p>
        </p:txBody>
      </p:sp>
      <p:sp>
        <p:nvSpPr>
          <p:cNvPr id="5" name="Substituent text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8" name="Substituent subsol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7" name="Substituent dată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ED3B94-1072-4658-AB48-BD1FA1E589D9}" type="datetime1">
              <a:rPr lang="ro-RO" smtClean="0"/>
              <a:t>12.01.2024</a:t>
            </a:fld>
            <a:endParaRPr lang="ro-RO" dirty="0"/>
          </a:p>
        </p:txBody>
      </p:sp>
      <p:sp>
        <p:nvSpPr>
          <p:cNvPr id="9" name="Substituent număr diapozitiv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ro-RO" smtClean="0"/>
              <a:t>‹#›</a:t>
            </a:fld>
            <a:endParaRPr lang="ro-RO" dirty="0"/>
          </a:p>
        </p:txBody>
      </p:sp>
      <p:sp>
        <p:nvSpPr>
          <p:cNvPr id="85" name="Substituent conținut 3"/>
          <p:cNvSpPr>
            <a:spLocks noGrp="1"/>
          </p:cNvSpPr>
          <p:nvPr>
            <p:ph sz="half" idx="13"/>
          </p:nvPr>
        </p:nvSpPr>
        <p:spPr>
          <a:xfrm>
            <a:off x="6249860" y="2819400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o-RO" noProof="0" dirty="0"/>
              <a:t>Faceți clic pentru a edita stilul de titlu Coordonator</a:t>
            </a:r>
            <a:endParaRPr lang="ro-RO" dirty="0"/>
          </a:p>
        </p:txBody>
      </p:sp>
      <p:grpSp>
        <p:nvGrpSpPr>
          <p:cNvPr id="156" name="linie" descr="Grafic cu linii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ormă liberă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58" name="Formă liberă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59" name="Formă liberă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0" name="Formă liberă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1" name="Formă liberă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2" name="Formă liberă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3" name="Formă liberă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4" name="Formă liberă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5" name="Formă liberă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6" name="Formă liberă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7" name="Formă liberă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8" name="Formă liberă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69" name="Formă liberă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0" name="Formă liberă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1" name="Formă liberă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2" name="Formă liberă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3" name="Formă liberă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4" name="Formă liberă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5" name="Formă liberă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6" name="Formă liberă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7" name="Formă liberă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8" name="Formă liberă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79" name="Formă liberă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0" name="Formă liberă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1" name="Formă liberă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2" name="Formă liberă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3" name="Formă liberă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4" name="Formă liberă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5" name="Formă liberă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6" name="Formă liberă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7" name="Formă liberă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8" name="Formă liberă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89" name="Formă liberă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0" name="Formă liberă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1" name="Formă liberă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2" name="Formă liberă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3" name="Formă liberă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4" name="Formă liberă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5" name="Formă liberă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6" name="Formă liberă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7" name="Formă liberă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8" name="Formă liberă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199" name="Formă liberă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0" name="Formă liberă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1" name="Formă liberă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2" name="Formă liberă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3" name="Formă liberă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4" name="Formă liberă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5" name="Formă liberă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6" name="Formă liberă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7" name="Formă liberă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8" name="Formă liberă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09" name="Formă liberă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0" name="Formă liberă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1" name="Formă liberă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2" name="Formă liberă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3" name="Formă liberă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4" name="Formă liberă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5" name="Formă liberă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6" name="Formă liberă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7" name="Formă liberă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8" name="Formă liberă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19" name="Formă liberă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0" name="Formă liberă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1" name="Formă liberă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2" name="Formă liberă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3" name="Formă liberă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4" name="Formă liberă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5" name="Formă liberă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6" name="Formă liberă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7" name="Formă liberă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8" name="Formă liberă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29" name="Formă liberă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  <p:sp>
          <p:nvSpPr>
            <p:cNvPr id="230" name="Formă liberă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o-RO" dirty="0">
                <a:ln>
                  <a:noFill/>
                </a:ln>
              </a:endParaRPr>
            </a:p>
          </p:txBody>
        </p:sp>
      </p:grp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3" name="Substituent dată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8CF36B-13DC-445C-963B-1B049A27A534}" type="datetime1">
              <a:rPr lang="ro-RO" smtClean="0"/>
              <a:t>12.01.2024</a:t>
            </a:fld>
            <a:endParaRPr lang="ro-RO" dirty="0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2" name="Substituent dată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0781A9-C722-4E12-9901-5E7EA0419238}" type="datetime1">
              <a:rPr lang="ro-RO" smtClean="0"/>
              <a:t>12.01.2024</a:t>
            </a:fld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 hasCustomPrompt="1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 rtl="0">
              <a:defRPr sz="3200" b="0"/>
            </a:lvl1pPr>
          </a:lstStyle>
          <a:p>
            <a:pPr rtl="0"/>
            <a:r>
              <a:rPr lang="ro-RO" noProof="0" dirty="0"/>
              <a:t>Faceți clic pentru a edita stilul de titlu Coordonator</a:t>
            </a:r>
            <a:endParaRPr lang="ro-RO" dirty="0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ro-RO" dirty="0"/>
          </a:p>
        </p:txBody>
      </p:sp>
      <p:grpSp>
        <p:nvGrpSpPr>
          <p:cNvPr id="615" name="cadru" descr="Grafic cu casetă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ormă liberă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ormă liberă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ormă liberă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ormă liberă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ormă liberă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ormă liberă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ormă liberă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ormă liberă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ormă liberă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ormă liberă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ormă liberă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ormă liberă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ormă liberă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ormă liberă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ormă liberă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ormă liberă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ormă liberă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ormă liberă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ormă liberă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ormă liberă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ormă liberă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ormă liberă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ormă liberă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ormă liberă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ormă liberă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ormă liberă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ormă liberă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ormă liberă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ormă liberă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ormă liberă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ormă liberă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ormă liberă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ormă liberă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ormă liberă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ormă liberă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ormă liberă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ormă liberă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ormă liberă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ormă liberă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ormă liberă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ormă liberă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ormă liberă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ormă liberă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ormă liberă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ormă liberă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ormă liberă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ormă liberă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ormă liberă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ormă liberă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ormă liberă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ormă liberă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ormă liberă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ormă liberă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ormă liberă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ormă liberă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ormă liberă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ormă liberă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ormă liberă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ormă liberă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ormă liberă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ormă liberă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ormă liberă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ormă liberă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ormă liberă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ormă liberă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ormă liberă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ormă liberă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ormă liberă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ormă liberă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ormă liberă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ormă liberă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ormă liberă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ormă liberă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ormă liberă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ormă liberă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ormă liberă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ormă liberă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ormă liberă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ormă liberă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ormă liberă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ormă liberă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ormă liberă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ormă liberă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ormă liberă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ormă liberă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ormă liberă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ormă liberă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ormă liberă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ormă liberă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ormă liberă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ormă liberă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ormă liberă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ormă liberă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ormă liberă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ormă liberă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ormă liberă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ormă liberă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ormă liberă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ormă liberă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ormă liberă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ormă liberă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ormă liberă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ormă liberă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ormă liberă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ormă liberă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ormă liberă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ormă liberă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ormă liberă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ormă liberă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ormă liberă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ormă liberă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ormă liberă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ormă liberă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ormă liberă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ormă liberă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ormă liberă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ormă liberă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ormă liberă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ormă liberă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ormă liberă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ormă liberă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ormă liberă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ormă liberă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ormă liberă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ormă liberă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ormă liberă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ormă liberă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ormă liberă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ormă liberă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ormă liberă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ormă liberă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ormă liberă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ormă liberă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ormă liberă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ormă liberă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ormă liberă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ormă liberă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ormă liberă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ormă liberă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ormă liberă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ormă liberă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ormă liberă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ormă liberă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ormă liberă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ormă liberă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ormă liberă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ormă liberă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ormă liberă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ormă liberă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ormă liberă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ormă liberă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ormă liberă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ormă liberă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ormă liberă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ormă liberă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ormă liberă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ormă liberă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ormă liberă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ormă liberă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ormă liberă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ormă liberă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ormă liberă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ormă liberă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ormă liberă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ormă liberă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ormă liberă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ormă liberă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ormă liberă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ormă liberă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ormă liberă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ormă liberă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ormă liberă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ormă liberă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ormă liberă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ormă liberă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ormă liberă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ormă liberă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ormă liberă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ormă liberă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ormă liberă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ormă liberă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ormă liberă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ormă liberă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ormă liberă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ormă liberă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ormă liberă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ormă liberă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ormă liberă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ormă liberă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ormă liberă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ormă liberă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ormă liberă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ormă liberă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ormă liberă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ormă liberă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ormă liberă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ormă liberă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ormă liberă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ormă liberă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ormă liberă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ormă liberă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ormă liberă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ormă liberă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ormă liberă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ormă liberă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ormă liberă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ormă liberă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ormă liberă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ormă liberă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ormă liberă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ormă liberă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ormă liberă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ormă liberă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ormă liberă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ormă liberă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ormă liberă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ormă liberă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ormă liberă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ormă liberă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ormă liberă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ormă liberă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ormă liberă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ormă liberă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ormă liberă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ormă liberă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ormă liberă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ormă liberă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ormă liberă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ormă liberă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ormă liberă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ormă liberă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ormă liberă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ormă liberă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ormă liberă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ormă liberă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ormă liberă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ormă liberă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ormă liberă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ormă liberă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ormă liberă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ormă liberă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ormă liberă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ormă liberă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ormă liberă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ormă liberă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ormă liberă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ormă liberă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ormă liberă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ormă liberă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ormă liberă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ormă liberă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ormă liberă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ormă liberă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ormă liberă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ormă liberă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ormă liberă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ormă liberă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ormă liberă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ormă liberă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ormă liberă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ormă liberă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ormă liberă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ormă liberă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ormă liberă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ormă liberă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ormă liberă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ormă liberă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ormă liberă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ormă liberă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ormă liberă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ormă liberă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ormă liberă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ormă liberă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ormă liberă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ormă liberă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ormă liberă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ormă liberă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ormă liberă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ormă liberă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ormă liberă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ormă liberă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ormă liberă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ormă liberă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ormă liberă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ormă liberă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ormă liberă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ormă liberă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ormă liberă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ormă liberă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ormă liberă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ormă liberă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ormă liberă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ormă liberă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ormă liberă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ormă liberă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ormă liberă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E05680-9273-437B-B64A-7314F0B7E3E5}" type="datetime1">
              <a:rPr lang="ro-RO" smtClean="0"/>
              <a:t>12.01.2024</a:t>
            </a:fld>
            <a:endParaRPr lang="ro-RO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 hasCustomPrompt="1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 rtl="0">
              <a:defRPr sz="3200" b="0"/>
            </a:lvl1pPr>
          </a:lstStyle>
          <a:p>
            <a:pPr rtl="0"/>
            <a:r>
              <a:rPr lang="ro-RO" noProof="0" dirty="0"/>
              <a:t>Faceți clic pentru a edita stilul de titlu Coordonator</a:t>
            </a:r>
            <a:endParaRPr lang="ro-RO" dirty="0"/>
          </a:p>
        </p:txBody>
      </p:sp>
      <p:sp>
        <p:nvSpPr>
          <p:cNvPr id="3" name="Substituent imagine 2" descr="Un substituent gol pentru a adăuga o imagine. Faceți clic pe substituent și selectați imaginea pe care doriți s-o adăugați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/>
              <a:t>Click icon to add picture</a:t>
            </a:r>
            <a:endParaRPr lang="ro-RO" dirty="0"/>
          </a:p>
        </p:txBody>
      </p:sp>
      <p:grpSp>
        <p:nvGrpSpPr>
          <p:cNvPr id="614" name="cadru" descr="Grafic cu casetă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ormă liberă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ormă liberă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ormă liberă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ormă liberă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ormă liberă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ormă liberă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ormă liberă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ormă liberă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ormă liberă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ormă liberă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ormă liberă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ormă liberă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ormă liberă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ormă liberă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ormă liberă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ormă liberă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ormă liberă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ormă liberă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ormă liberă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ormă liberă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ormă liberă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ormă liberă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ormă liberă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ormă liberă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ormă liberă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ormă liberă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ormă liberă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ormă liberă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ormă liberă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ormă liberă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ormă liberă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ormă liberă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ormă liberă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ormă liberă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ormă liberă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ormă liberă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ormă liberă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ormă liberă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ormă liberă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ormă liberă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ormă liberă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ormă liberă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ormă liberă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ormă liberă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ormă liberă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ormă liberă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ormă liberă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ormă liberă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ormă liberă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ormă liberă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ormă liberă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ormă liberă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ormă liberă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ormă liberă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ormă liberă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ormă liberă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ormă liberă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ormă liberă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ormă liberă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ormă liberă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ormă liberă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ormă liberă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ormă liberă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ormă liberă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ormă liberă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ormă liberă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ormă liberă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ormă liberă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ormă liberă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ormă liberă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ormă liberă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ormă liberă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ormă liberă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ormă liberă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ormă liberă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ormă liberă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ormă liberă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ormă liberă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ormă liberă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ormă liberă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ormă liberă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ormă liberă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ormă liberă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ormă liberă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ormă liberă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ormă liberă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ormă liberă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ormă liberă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ormă liberă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ormă liberă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ormă liberă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ormă liberă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ormă liberă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ormă liberă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ormă liberă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ormă liberă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ormă liberă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ormă liberă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ormă liberă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ormă liberă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ormă liberă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ormă liberă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ormă liberă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ormă liberă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ormă liberă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ormă liberă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ormă liberă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ormă liberă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ormă liberă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ormă liberă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ormă liberă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ormă liberă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ormă liberă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ormă liberă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ormă liberă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ormă liberă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ormă liberă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ormă liberă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ormă liberă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ormă liberă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ormă liberă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ormă liberă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ormă liberă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ormă liberă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ormă liberă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ormă liberă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ormă liberă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ormă liberă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ormă liberă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ormă liberă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ormă liberă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ormă liberă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ormă liberă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ormă liberă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ormă liberă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ormă liberă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ormă liberă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ormă liberă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ormă liberă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ormă liberă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ormă liberă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ormă liberă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ormă liberă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ormă liberă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ormă liberă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ormă liberă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ormă liberă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ormă liberă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ormă liberă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ormă liberă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ormă liberă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ormă liberă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ormă liberă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ormă liberă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ormă liberă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ormă liberă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ormă liberă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ormă liberă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ormă liberă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ormă liberă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ormă liberă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ormă liberă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ormă liberă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ormă liberă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ormă liberă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ormă liberă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ormă liberă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ormă liberă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ormă liberă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ormă liberă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ormă liberă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ormă liberă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ormă liberă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ormă liberă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ormă liberă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ormă liberă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ormă liberă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ormă liberă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ormă liberă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ormă liberă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ormă liberă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ormă liberă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ormă liberă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ormă liberă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ormă liberă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ormă liberă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ormă liberă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ormă liberă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ormă liberă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ormă liberă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ormă liberă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ormă liberă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ormă liberă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ormă liberă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ormă liberă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ormă liberă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ormă liberă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ormă liberă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ormă liberă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ormă liberă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ormă liberă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ormă liberă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ormă liberă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ormă liberă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ormă liberă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ormă liberă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ormă liberă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ormă liberă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ormă liberă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ormă liberă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ormă liberă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ormă liberă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ormă liberă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ormă liberă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ormă liberă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ormă liberă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ormă liberă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ormă liberă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ormă liberă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ormă liberă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ormă liberă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ormă liberă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ormă liberă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ormă liberă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ormă liberă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ormă liberă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ormă liberă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ormă liberă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ormă liberă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ormă liberă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ormă liberă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ormă liberă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ormă liberă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ormă liberă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ormă liberă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ormă liberă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ormă liberă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ormă liberă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ormă liberă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ormă liberă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ormă liberă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ormă liberă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ormă liberă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ormă liberă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ormă liberă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ormă liberă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ormă liberă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ormă liberă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ormă liberă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ormă liberă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ormă liberă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ormă liberă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ormă liberă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ormă liberă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ormă liberă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ormă liberă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ormă liberă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ormă liberă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ormă liberă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ormă liberă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ormă liberă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ormă liberă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ormă liberă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ormă liberă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ormă liberă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ormă liberă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ormă liberă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ormă liberă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ormă liberă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ormă liberă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ormă liberă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ormă liberă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ormă liberă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ormă liberă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ormă liberă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ormă liberă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ormă liberă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ormă liberă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ormă liberă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ormă liberă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ormă liberă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ormă liberă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ormă liberă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ormă liberă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ormă liberă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ormă liberă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ormă liberă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ormă liberă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ormă liberă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ormă liberă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ormă liberă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ormă liberă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ormă liberă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ormă liberă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ormă liberă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ormă liberă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ro-RO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32EE2F-8B9C-4305-9BDB-5187B1BDDA41}" type="datetime1">
              <a:rPr lang="ro-RO" smtClean="0"/>
              <a:t>12.01.2024</a:t>
            </a:fld>
            <a:endParaRPr lang="ro-RO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ro-RO" noProof="0" dirty="0"/>
              <a:t>Faceți clic pentru a edita stilul de titlu Coordonator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o-RO" noProof="0" dirty="0"/>
              <a:t>Faceți clic pentru a edita stilurile de text Coordonator</a:t>
            </a:r>
          </a:p>
          <a:p>
            <a:pPr lvl="1" rtl="0"/>
            <a:r>
              <a:rPr lang="ro-RO" noProof="0" dirty="0"/>
              <a:t>Al doilea nivel</a:t>
            </a:r>
          </a:p>
          <a:p>
            <a:pPr lvl="2" rtl="0"/>
            <a:r>
              <a:rPr lang="ro-RO" noProof="0" dirty="0"/>
              <a:t>Al treilea nivel</a:t>
            </a:r>
          </a:p>
          <a:p>
            <a:pPr lvl="3" rtl="0"/>
            <a:r>
              <a:rPr lang="ro-RO" noProof="0" dirty="0"/>
              <a:t>Al patrulea nivel</a:t>
            </a:r>
          </a:p>
          <a:p>
            <a:pPr lvl="4" rtl="0"/>
            <a:r>
              <a:rPr lang="ro-RO" noProof="0" dirty="0"/>
              <a:t>Al cincilea nivel</a:t>
            </a:r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o-RO" noProof="0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74AB8B7-7694-444A-9E05-9851402F3082}" type="datetime1">
              <a:rPr lang="ro-RO" noProof="0" smtClean="0"/>
              <a:t>12.01.2024</a:t>
            </a:fld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5BA54BD-C84D-46CE-8B72-31BFB26ABA43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1522412" y="1895691"/>
            <a:ext cx="9144000" cy="2667000"/>
          </a:xfrm>
        </p:spPr>
        <p:txBody>
          <a:bodyPr rtlCol="0"/>
          <a:lstStyle/>
          <a:p>
            <a:pPr rtl="0"/>
            <a:r>
              <a:rPr lang="en-US" dirty="0"/>
              <a:t>Iris Recognition System</a:t>
            </a:r>
            <a:endParaRPr lang="ro-RO" dirty="0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2638028" y="4941168"/>
            <a:ext cx="9289032" cy="1512168"/>
          </a:xfrm>
        </p:spPr>
        <p:txBody>
          <a:bodyPr rtlCol="0">
            <a:normAutofit fontScale="62500" lnSpcReduction="20000"/>
          </a:bodyPr>
          <a:lstStyle/>
          <a:p>
            <a:pPr algn="just" rtl="0">
              <a:lnSpc>
                <a:spcPct val="120000"/>
              </a:lnSpc>
            </a:pPr>
            <a:r>
              <a:rPr lang="en-US" dirty="0"/>
              <a:t>					</a:t>
            </a:r>
            <a:r>
              <a:rPr lang="ro-RO" sz="3600" i="1" dirty="0"/>
              <a:t>Studenţi</a:t>
            </a:r>
            <a:r>
              <a:rPr lang="ro-RO" sz="3600" dirty="0"/>
              <a:t> </a:t>
            </a:r>
            <a:r>
              <a:rPr lang="en-US" sz="3600" dirty="0"/>
              <a:t>:  Gherasim Drago</a:t>
            </a:r>
            <a:r>
              <a:rPr lang="ro-RO" sz="3600" dirty="0"/>
              <a:t>ş</a:t>
            </a:r>
            <a:r>
              <a:rPr lang="en-US" sz="3600" dirty="0"/>
              <a:t>-George</a:t>
            </a:r>
          </a:p>
          <a:p>
            <a:pPr algn="just" rtl="0">
              <a:lnSpc>
                <a:spcPct val="120000"/>
              </a:lnSpc>
            </a:pPr>
            <a:r>
              <a:rPr lang="en-US" sz="3600" dirty="0"/>
              <a:t>					                      Varvara Ioan</a:t>
            </a:r>
            <a:endParaRPr lang="ro-RO" sz="3600" dirty="0"/>
          </a:p>
          <a:p>
            <a:pPr algn="just" rtl="0"/>
            <a:endParaRPr lang="en-US" sz="3200" dirty="0"/>
          </a:p>
          <a:p>
            <a:pPr algn="just" rtl="0"/>
            <a:endParaRPr lang="en-US" sz="3200" dirty="0"/>
          </a:p>
          <a:p>
            <a:pPr algn="just" rtl="0"/>
            <a:r>
              <a:rPr lang="en-US" sz="3200" dirty="0"/>
              <a:t>					</a:t>
            </a:r>
            <a:r>
              <a:rPr lang="en-US" sz="3600" i="1" dirty="0"/>
              <a:t>Grupa</a:t>
            </a:r>
            <a:r>
              <a:rPr lang="en-US" sz="3600" dirty="0"/>
              <a:t> : 1306A</a:t>
            </a:r>
            <a:endParaRPr lang="ro-RO" sz="3600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C29699-40B5-0884-F33D-26EC21B1911D}"/>
              </a:ext>
            </a:extLst>
          </p:cNvPr>
          <p:cNvSpPr txBox="1"/>
          <p:nvPr/>
        </p:nvSpPr>
        <p:spPr>
          <a:xfrm>
            <a:off x="477788" y="2636912"/>
            <a:ext cx="3600400" cy="441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 err="1"/>
              <a:t>Contribuția</a:t>
            </a:r>
            <a:r>
              <a:rPr lang="en-US" sz="2600" dirty="0"/>
              <a:t> </a:t>
            </a:r>
            <a:r>
              <a:rPr lang="en-US" sz="2600" dirty="0" err="1"/>
              <a:t>fiecărui</a:t>
            </a:r>
            <a:r>
              <a:rPr lang="en-US" sz="2600" dirty="0"/>
              <a:t> </a:t>
            </a:r>
            <a:r>
              <a:rPr lang="en-US" sz="2600" dirty="0" err="1"/>
              <a:t>membru</a:t>
            </a:r>
            <a:r>
              <a:rPr lang="en-US" sz="2600" dirty="0"/>
              <a:t> : </a:t>
            </a:r>
            <a:r>
              <a:rPr lang="en-US" sz="2600" dirty="0" err="1"/>
              <a:t>echitabil</a:t>
            </a:r>
            <a:r>
              <a:rPr lang="ro-RO" sz="2600" dirty="0"/>
              <a:t>ă</a:t>
            </a:r>
            <a:r>
              <a:rPr lang="en-US" sz="2600" dirty="0"/>
              <a:t> și </a:t>
            </a:r>
            <a:r>
              <a:rPr lang="en-US" sz="2600" dirty="0" err="1"/>
              <a:t>complementar</a:t>
            </a:r>
            <a:r>
              <a:rPr lang="ro-RO" sz="2600" dirty="0"/>
              <a:t>ă</a:t>
            </a:r>
            <a:r>
              <a:rPr lang="en-US" sz="2600" dirty="0"/>
              <a:t>;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o-RO" sz="2600" dirty="0"/>
              <a:t>G</a:t>
            </a:r>
            <a:r>
              <a:rPr lang="en-US" sz="2600" dirty="0" err="1"/>
              <a:t>radul</a:t>
            </a:r>
            <a:r>
              <a:rPr lang="en-US" sz="2600" dirty="0"/>
              <a:t> de </a:t>
            </a:r>
            <a:r>
              <a:rPr lang="en-US" sz="2600" dirty="0" err="1"/>
              <a:t>îndeplinire</a:t>
            </a:r>
            <a:r>
              <a:rPr lang="en-US" sz="2600" dirty="0"/>
              <a:t> al </a:t>
            </a:r>
            <a:r>
              <a:rPr lang="en-US" sz="2600" dirty="0" err="1"/>
              <a:t>obiectivelor</a:t>
            </a:r>
            <a:r>
              <a:rPr lang="en-US" sz="2600" dirty="0"/>
              <a:t> este </a:t>
            </a:r>
            <a:r>
              <a:rPr lang="en-US" sz="2600" dirty="0" err="1"/>
              <a:t>satisfăcător</a:t>
            </a:r>
            <a:endParaRPr lang="en-US" sz="26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600" dirty="0"/>
          </a:p>
          <a:p>
            <a:pPr>
              <a:lnSpc>
                <a:spcPct val="90000"/>
              </a:lnSpc>
            </a:pPr>
            <a:endParaRPr lang="en-US" sz="2600" dirty="0"/>
          </a:p>
          <a:p>
            <a:pPr>
              <a:lnSpc>
                <a:spcPct val="90000"/>
              </a:lnSpc>
            </a:pPr>
            <a:endParaRPr lang="ro-RO" sz="2600" dirty="0"/>
          </a:p>
        </p:txBody>
      </p:sp>
      <p:pic>
        <p:nvPicPr>
          <p:cNvPr id="2" name="Picture 1" descr="A group of people giving high five&#10;&#10;Description automatically generated">
            <a:extLst>
              <a:ext uri="{FF2B5EF4-FFF2-40B4-BE49-F238E27FC236}">
                <a16:creationId xmlns:a16="http://schemas.microsoft.com/office/drawing/2014/main" id="{457A3A95-A929-9E19-CD88-7967A9702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52" y="2348880"/>
            <a:ext cx="5760641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9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029366-FCDC-C990-7C65-3F7F65B2177E}"/>
              </a:ext>
            </a:extLst>
          </p:cNvPr>
          <p:cNvSpPr txBox="1"/>
          <p:nvPr/>
        </p:nvSpPr>
        <p:spPr>
          <a:xfrm>
            <a:off x="3790156" y="3008885"/>
            <a:ext cx="4608512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o-RO" sz="5400" dirty="0"/>
              <a:t>Vă Mulţumim !</a:t>
            </a:r>
          </a:p>
        </p:txBody>
      </p:sp>
    </p:spTree>
    <p:extLst>
      <p:ext uri="{BB962C8B-B14F-4D97-AF65-F5344CB8AC3E}">
        <p14:creationId xmlns:p14="http://schemas.microsoft.com/office/powerpoint/2010/main" val="135948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5FD7-F203-D502-91FF-14DEA54B8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000" y="476672"/>
            <a:ext cx="9143998" cy="1020762"/>
          </a:xfrm>
        </p:spPr>
        <p:txBody>
          <a:bodyPr/>
          <a:lstStyle/>
          <a:p>
            <a:r>
              <a:rPr lang="en-US" i="1" dirty="0" err="1"/>
              <a:t>Cuprins</a:t>
            </a:r>
            <a:endParaRPr lang="ro-RO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D48A3-AD10-8240-5168-C83973FFC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Context;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Descrierea metodei</a:t>
            </a:r>
            <a:r>
              <a:rPr lang="en-US" dirty="0"/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Concluzii</a:t>
            </a:r>
            <a:r>
              <a:rPr lang="en-US" dirty="0"/>
              <a:t>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5796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u 12"/>
          <p:cNvSpPr>
            <a:spLocks noGrp="1"/>
          </p:cNvSpPr>
          <p:nvPr>
            <p:ph type="title"/>
          </p:nvPr>
        </p:nvSpPr>
        <p:spPr>
          <a:xfrm>
            <a:off x="1522413" y="476672"/>
            <a:ext cx="9143998" cy="1020762"/>
          </a:xfrm>
        </p:spPr>
        <p:txBody>
          <a:bodyPr rtlCol="0" anchor="b">
            <a:normAutofit/>
          </a:bodyPr>
          <a:lstStyle/>
          <a:p>
            <a:pPr rtl="0"/>
            <a:r>
              <a:rPr lang="en-US" i="1" dirty="0" err="1"/>
              <a:t>Contextul</a:t>
            </a:r>
            <a:endParaRPr lang="ro-RO" i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60D3AAD-51EF-42DB-E17C-C97149138D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844824"/>
            <a:ext cx="5436095" cy="42672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600" dirty="0" err="1"/>
              <a:t>Relevan</a:t>
            </a:r>
            <a:r>
              <a:rPr lang="ro-RO" sz="2600" dirty="0"/>
              <a:t>ţa </a:t>
            </a:r>
            <a:r>
              <a:rPr lang="en-US" sz="2600" dirty="0"/>
              <a:t> : o </a:t>
            </a:r>
            <a:r>
              <a:rPr lang="en-US" sz="2600" dirty="0" err="1"/>
              <a:t>ramură</a:t>
            </a:r>
            <a:r>
              <a:rPr lang="en-US" sz="2600" dirty="0"/>
              <a:t> </a:t>
            </a:r>
            <a:r>
              <a:rPr lang="en-US" sz="2600" dirty="0" err="1"/>
              <a:t>importantă</a:t>
            </a:r>
            <a:r>
              <a:rPr lang="en-US" sz="2600" dirty="0"/>
              <a:t> a </a:t>
            </a:r>
            <a:r>
              <a:rPr lang="en-US" sz="2600" dirty="0" err="1"/>
              <a:t>prelucrării</a:t>
            </a:r>
            <a:r>
              <a:rPr lang="en-US" sz="2600" dirty="0"/>
              <a:t> </a:t>
            </a:r>
            <a:r>
              <a:rPr lang="en-US" sz="2600" dirty="0" err="1"/>
              <a:t>imaginilor</a:t>
            </a:r>
            <a:r>
              <a:rPr lang="en-US" sz="2600" dirty="0"/>
              <a:t> și a </a:t>
            </a:r>
            <a:r>
              <a:rPr lang="en-US" sz="2600" dirty="0" err="1"/>
              <a:t>tehnologiilor</a:t>
            </a:r>
            <a:r>
              <a:rPr lang="en-US" sz="2600" dirty="0"/>
              <a:t> de </a:t>
            </a:r>
            <a:r>
              <a:rPr lang="en-US" sz="2600" dirty="0" err="1"/>
              <a:t>securitate</a:t>
            </a:r>
            <a:r>
              <a:rPr lang="en-US" sz="2600" dirty="0"/>
              <a:t> </a:t>
            </a:r>
            <a:r>
              <a:rPr lang="en-US" sz="2600" dirty="0" err="1"/>
              <a:t>biometrică</a:t>
            </a:r>
            <a:r>
              <a:rPr lang="en-US" sz="2600" dirty="0"/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 err="1"/>
              <a:t>Scopul</a:t>
            </a:r>
            <a:r>
              <a:rPr lang="en-US" sz="2600" dirty="0"/>
              <a:t> : de a </a:t>
            </a:r>
            <a:r>
              <a:rPr lang="en-US" sz="2600" dirty="0" err="1"/>
              <a:t>dezvolta</a:t>
            </a:r>
            <a:r>
              <a:rPr lang="en-US" sz="2600" dirty="0"/>
              <a:t> și </a:t>
            </a:r>
            <a:r>
              <a:rPr lang="en-US" sz="2600" dirty="0" err="1"/>
              <a:t>implementa</a:t>
            </a:r>
            <a:r>
              <a:rPr lang="en-US" sz="2600" dirty="0"/>
              <a:t> un </a:t>
            </a:r>
            <a:r>
              <a:rPr lang="en-US" sz="2600" dirty="0" err="1"/>
              <a:t>sistem</a:t>
            </a:r>
            <a:r>
              <a:rPr lang="en-US" sz="2600" dirty="0"/>
              <a:t> robust de </a:t>
            </a:r>
            <a:r>
              <a:rPr lang="en-US" sz="2600" dirty="0" err="1"/>
              <a:t>recunoaștere</a:t>
            </a:r>
            <a:r>
              <a:rPr lang="en-US" sz="2600" dirty="0"/>
              <a:t> a </a:t>
            </a:r>
            <a:r>
              <a:rPr lang="en-US" sz="2600" dirty="0" err="1"/>
              <a:t>irisului</a:t>
            </a:r>
            <a:r>
              <a:rPr lang="en-US" sz="2600" dirty="0"/>
              <a:t>.</a:t>
            </a:r>
          </a:p>
        </p:txBody>
      </p:sp>
      <p:pic>
        <p:nvPicPr>
          <p:cNvPr id="2" name="Picture 1" descr="Close-up of a person's eye with a blue eyeball&#10;&#10;Description automatically generated">
            <a:extLst>
              <a:ext uri="{FF2B5EF4-FFF2-40B4-BE49-F238E27FC236}">
                <a16:creationId xmlns:a16="http://schemas.microsoft.com/office/drawing/2014/main" id="{148E0F44-0821-1903-F1D6-1A743A0519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1" r="32429" b="-2"/>
          <a:stretch/>
        </p:blipFill>
        <p:spPr>
          <a:xfrm>
            <a:off x="7174532" y="1844824"/>
            <a:ext cx="4419598" cy="4267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orking on a machine&#10;&#10;Description automatically generated">
            <a:extLst>
              <a:ext uri="{FF2B5EF4-FFF2-40B4-BE49-F238E27FC236}">
                <a16:creationId xmlns:a16="http://schemas.microsoft.com/office/drawing/2014/main" id="{732E268E-7AD5-8083-6E7D-40AABCEA7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244" y="2348880"/>
            <a:ext cx="5987116" cy="311886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C29699-40B5-0884-F33D-26EC21B1911D}"/>
              </a:ext>
            </a:extLst>
          </p:cNvPr>
          <p:cNvSpPr txBox="1"/>
          <p:nvPr/>
        </p:nvSpPr>
        <p:spPr>
          <a:xfrm>
            <a:off x="549796" y="2708920"/>
            <a:ext cx="3600400" cy="261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 err="1"/>
              <a:t>Caracterul</a:t>
            </a:r>
            <a:r>
              <a:rPr lang="en-US" sz="2600" dirty="0"/>
              <a:t> </a:t>
            </a:r>
            <a:r>
              <a:rPr lang="en-US" sz="2600" dirty="0" err="1"/>
              <a:t>inovativ</a:t>
            </a:r>
            <a:r>
              <a:rPr lang="en-US" sz="2600" dirty="0"/>
              <a:t> : </a:t>
            </a:r>
            <a:r>
              <a:rPr lang="en-US" sz="2600" dirty="0" err="1"/>
              <a:t>algoritmi</a:t>
            </a:r>
            <a:r>
              <a:rPr lang="en-US" sz="2600" dirty="0"/>
              <a:t> SIFT (Scale-Invariant Feature Transform) și FLANN (Fast Library for Approximate Nearest </a:t>
            </a:r>
            <a:r>
              <a:rPr lang="en-US" sz="2600"/>
              <a:t>Neighbors);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4520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10A43-660C-784D-8686-07F5DBF0E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404664"/>
            <a:ext cx="9143998" cy="1020762"/>
          </a:xfrm>
        </p:spPr>
        <p:txBody>
          <a:bodyPr/>
          <a:lstStyle/>
          <a:p>
            <a:r>
              <a:rPr lang="en-US" i="1" dirty="0" err="1"/>
              <a:t>Descrierea</a:t>
            </a:r>
            <a:r>
              <a:rPr lang="en-US" i="1" dirty="0"/>
              <a:t> </a:t>
            </a:r>
            <a:r>
              <a:rPr lang="en-US" i="1" dirty="0" err="1"/>
              <a:t>Metodei</a:t>
            </a:r>
            <a:endParaRPr lang="ro-RO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AC68-99DA-8AAE-AC7A-E31A22E37B7A}"/>
              </a:ext>
            </a:extLst>
          </p:cNvPr>
          <p:cNvSpPr txBox="1"/>
          <p:nvPr/>
        </p:nvSpPr>
        <p:spPr>
          <a:xfrm>
            <a:off x="6716183" y="1831639"/>
            <a:ext cx="4680520" cy="585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Aplica</a:t>
            </a:r>
            <a:r>
              <a:rPr lang="ro-RO" sz="2800" dirty="0"/>
              <a:t>ţie </a:t>
            </a:r>
            <a:r>
              <a:rPr lang="en-US" sz="2800" dirty="0"/>
              <a:t>: Python + </a:t>
            </a:r>
            <a:r>
              <a:rPr lang="en-US" sz="2800" dirty="0" err="1"/>
              <a:t>Tkinter</a:t>
            </a:r>
            <a:r>
              <a:rPr lang="en-US" sz="2800" dirty="0"/>
              <a:t> + OpenCV + Pillow + </a:t>
            </a:r>
            <a:r>
              <a:rPr lang="en-US" sz="2800" dirty="0" err="1"/>
              <a:t>Numpy</a:t>
            </a:r>
            <a:r>
              <a:rPr lang="en-US" sz="2800" dirty="0"/>
              <a:t>;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Set de date : CASIA-IrisV4;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Detec</a:t>
            </a:r>
            <a:r>
              <a:rPr lang="ro-RO" sz="3200" dirty="0"/>
              <a:t>ţie Iris </a:t>
            </a:r>
            <a:r>
              <a:rPr lang="en-US" sz="3200" dirty="0"/>
              <a:t>-&gt; </a:t>
            </a:r>
            <a:r>
              <a:rPr lang="en-US" sz="3200" dirty="0" err="1"/>
              <a:t>Segmentare</a:t>
            </a:r>
            <a:r>
              <a:rPr lang="en-US" sz="3200" dirty="0"/>
              <a:t> Iris -&gt; </a:t>
            </a:r>
            <a:r>
              <a:rPr lang="en-US" sz="3200" dirty="0" err="1"/>
              <a:t>Recunoa</a:t>
            </a:r>
            <a:r>
              <a:rPr lang="ro-RO" sz="3200" dirty="0"/>
              <a:t>ştere Iris</a:t>
            </a:r>
            <a:endParaRPr lang="en-US" sz="32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ro-RO" sz="2400" dirty="0"/>
          </a:p>
        </p:txBody>
      </p:sp>
      <p:pic>
        <p:nvPicPr>
          <p:cNvPr id="6" name="Picture 5" descr="A close up of an eye&#10;&#10;Description automatically generated">
            <a:extLst>
              <a:ext uri="{FF2B5EF4-FFF2-40B4-BE49-F238E27FC236}">
                <a16:creationId xmlns:a16="http://schemas.microsoft.com/office/drawing/2014/main" id="{F519BF8F-9D23-2684-FEE1-171FF8F51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2" y="1831639"/>
            <a:ext cx="2376000" cy="207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close up of an eye&#10;&#10;Description automatically generated">
            <a:extLst>
              <a:ext uri="{FF2B5EF4-FFF2-40B4-BE49-F238E27FC236}">
                <a16:creationId xmlns:a16="http://schemas.microsoft.com/office/drawing/2014/main" id="{9EC826B8-6BC6-84AD-0F50-1F6713010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112" y="1831639"/>
            <a:ext cx="2376000" cy="207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black and white image of a human eye&#10;&#10;Description automatically generated">
            <a:extLst>
              <a:ext uri="{FF2B5EF4-FFF2-40B4-BE49-F238E27FC236}">
                <a16:creationId xmlns:a16="http://schemas.microsoft.com/office/drawing/2014/main" id="{AACA7B81-6B66-9A9B-8FC5-4E1865089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2" y="4343596"/>
            <a:ext cx="2376000" cy="207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7C54D4-EE7F-463B-BB2B-682C38BB9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112" y="4343595"/>
            <a:ext cx="2376000" cy="21091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964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38E6-FECF-C2A1-FD7A-325D64672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492962"/>
            <a:ext cx="9143998" cy="1020762"/>
          </a:xfrm>
        </p:spPr>
        <p:txBody>
          <a:bodyPr/>
          <a:lstStyle/>
          <a:p>
            <a:r>
              <a:rPr lang="en-US" i="1" dirty="0" err="1"/>
              <a:t>Segmentarea</a:t>
            </a:r>
            <a:r>
              <a:rPr lang="en-US" i="1" dirty="0"/>
              <a:t> </a:t>
            </a:r>
            <a:r>
              <a:rPr lang="en-US" i="1" dirty="0" err="1"/>
              <a:t>Irisului</a:t>
            </a:r>
            <a:endParaRPr lang="ro-RO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86B46-25B5-A987-0D35-A013FBB0D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6" y="1295400"/>
            <a:ext cx="9144000" cy="4267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 err="1"/>
              <a:t>Aplicare</a:t>
            </a:r>
            <a:r>
              <a:rPr lang="en-US" sz="2600" dirty="0"/>
              <a:t> </a:t>
            </a:r>
            <a:r>
              <a:rPr lang="en-US" sz="2600" dirty="0" err="1"/>
              <a:t>filtre</a:t>
            </a:r>
            <a:r>
              <a:rPr lang="en-US" sz="2600" dirty="0"/>
              <a:t> </a:t>
            </a:r>
            <a:r>
              <a:rPr lang="en-US" sz="2600" dirty="0" err="1"/>
              <a:t>si</a:t>
            </a:r>
            <a:r>
              <a:rPr lang="en-US" sz="2600" dirty="0"/>
              <a:t> </a:t>
            </a:r>
            <a:r>
              <a:rPr lang="en-US" sz="2600" dirty="0" err="1"/>
              <a:t>algoritmi</a:t>
            </a:r>
            <a:r>
              <a:rPr lang="en-US" sz="2600" dirty="0"/>
              <a:t> </a:t>
            </a:r>
            <a:r>
              <a:rPr lang="en-US" sz="2600" dirty="0" err="1"/>
              <a:t>precedenti</a:t>
            </a:r>
            <a:r>
              <a:rPr lang="en-US" sz="2600" dirty="0"/>
              <a:t>(gaussian, Canny, </a:t>
            </a:r>
            <a:r>
              <a:rPr lang="en-US" sz="2600" dirty="0" err="1"/>
              <a:t>transformata</a:t>
            </a:r>
            <a:r>
              <a:rPr lang="en-US" sz="2600" dirty="0"/>
              <a:t> Hough);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 err="1"/>
              <a:t>Identificarea</a:t>
            </a:r>
            <a:r>
              <a:rPr lang="en-US" sz="2600" dirty="0"/>
              <a:t> </a:t>
            </a:r>
            <a:r>
              <a:rPr lang="en-US" sz="2600" dirty="0" err="1"/>
              <a:t>irisului</a:t>
            </a:r>
            <a:r>
              <a:rPr lang="en-US" sz="2600" dirty="0"/>
              <a:t> (</a:t>
            </a:r>
            <a:r>
              <a:rPr lang="en-US" sz="2600" dirty="0" err="1"/>
              <a:t>cercul</a:t>
            </a:r>
            <a:r>
              <a:rPr lang="en-US" sz="2600" dirty="0"/>
              <a:t> cu </a:t>
            </a:r>
            <a:r>
              <a:rPr lang="en-US" sz="2600" dirty="0" err="1"/>
              <a:t>raza</a:t>
            </a:r>
            <a:r>
              <a:rPr lang="en-US" sz="2600" dirty="0"/>
              <a:t> </a:t>
            </a:r>
            <a:r>
              <a:rPr lang="en-US" sz="2600" dirty="0" err="1"/>
              <a:t>cea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mare din </a:t>
            </a:r>
            <a:r>
              <a:rPr lang="en-US" sz="2600" dirty="0" err="1"/>
              <a:t>detectie</a:t>
            </a:r>
            <a:r>
              <a:rPr lang="en-US" sz="2600" dirty="0"/>
              <a:t>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 err="1"/>
              <a:t>Crearea</a:t>
            </a:r>
            <a:r>
              <a:rPr lang="en-US" sz="2600" dirty="0"/>
              <a:t> </a:t>
            </a:r>
            <a:r>
              <a:rPr lang="en-US" sz="2600" dirty="0" err="1"/>
              <a:t>imaginii</a:t>
            </a:r>
            <a:r>
              <a:rPr lang="en-US" sz="2600" dirty="0"/>
              <a:t> segmentate;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54AB9-385A-F603-F947-1547E34C8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32" y="4077071"/>
            <a:ext cx="2215131" cy="21431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939192-F946-4BE5-0996-7EE32B0D6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068" y="4077072"/>
            <a:ext cx="2143125" cy="21431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847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2D9A-DD36-B8C7-5C43-A574A6CD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476672"/>
            <a:ext cx="9143998" cy="1020762"/>
          </a:xfrm>
        </p:spPr>
        <p:txBody>
          <a:bodyPr/>
          <a:lstStyle/>
          <a:p>
            <a:r>
              <a:rPr lang="en-US" i="1" dirty="0" err="1"/>
              <a:t>Recunoa</a:t>
            </a:r>
            <a:r>
              <a:rPr lang="ro-RO" i="1" dirty="0"/>
              <a:t>ş</a:t>
            </a:r>
            <a:r>
              <a:rPr lang="en-US" i="1" dirty="0" err="1"/>
              <a:t>tere</a:t>
            </a:r>
            <a:r>
              <a:rPr lang="ro-RO" i="1" dirty="0"/>
              <a:t>a Irisului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D60FB6-84C2-F74F-3D45-3E964204029E}"/>
              </a:ext>
            </a:extLst>
          </p:cNvPr>
          <p:cNvSpPr txBox="1"/>
          <p:nvPr/>
        </p:nvSpPr>
        <p:spPr>
          <a:xfrm>
            <a:off x="1522413" y="1988840"/>
            <a:ext cx="9342782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 err="1"/>
              <a:t>Algoritmul</a:t>
            </a:r>
            <a:r>
              <a:rPr lang="en-US" sz="2600" dirty="0"/>
              <a:t> SIFT + </a:t>
            </a:r>
            <a:r>
              <a:rPr lang="en-US" sz="2600" dirty="0" err="1"/>
              <a:t>Algortimul</a:t>
            </a:r>
            <a:r>
              <a:rPr lang="en-US" sz="2600" dirty="0"/>
              <a:t> FLANN -&gt; </a:t>
            </a:r>
            <a:r>
              <a:rPr lang="en-US" sz="2600" dirty="0" err="1"/>
              <a:t>Comparare</a:t>
            </a:r>
            <a:r>
              <a:rPr lang="en-US" sz="2600" dirty="0"/>
              <a:t> cu Threshold (&gt;= 90);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90000"/>
              </a:lnSpc>
            </a:pPr>
            <a:endParaRPr lang="ro-RO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607EC-447B-44D4-D9A8-E485D6ED4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204" y="2564904"/>
            <a:ext cx="3168352" cy="37048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3446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5B7E-B6C6-F922-8F41-8E9599B5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476672"/>
            <a:ext cx="9143998" cy="1020762"/>
          </a:xfrm>
        </p:spPr>
        <p:txBody>
          <a:bodyPr/>
          <a:lstStyle/>
          <a:p>
            <a:r>
              <a:rPr lang="en-US" i="1" dirty="0"/>
              <a:t>Demo-</a:t>
            </a:r>
            <a:r>
              <a:rPr lang="en-US" i="1" dirty="0" err="1"/>
              <a:t>ul</a:t>
            </a:r>
            <a:r>
              <a:rPr lang="en-US" i="1" dirty="0"/>
              <a:t> </a:t>
            </a:r>
            <a:r>
              <a:rPr lang="en-US" i="1" dirty="0" err="1"/>
              <a:t>Aplica</a:t>
            </a:r>
            <a:r>
              <a:rPr lang="ro-RO" i="1" dirty="0"/>
              <a:t>ţiei</a:t>
            </a:r>
          </a:p>
        </p:txBody>
      </p:sp>
      <p:pic>
        <p:nvPicPr>
          <p:cNvPr id="4" name="2024-01-11 15-00-11">
            <a:hlinkClick r:id="" action="ppaction://media"/>
            <a:extLst>
              <a:ext uri="{FF2B5EF4-FFF2-40B4-BE49-F238E27FC236}">
                <a16:creationId xmlns:a16="http://schemas.microsoft.com/office/drawing/2014/main" id="{C0CA01DC-4D6F-3F23-6F53-86ED52922C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5138" y="1988840"/>
            <a:ext cx="7318548" cy="411680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65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B851C-17E8-3303-87D3-22DDFD279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476672"/>
            <a:ext cx="9143998" cy="1020762"/>
          </a:xfrm>
        </p:spPr>
        <p:txBody>
          <a:bodyPr/>
          <a:lstStyle/>
          <a:p>
            <a:r>
              <a:rPr lang="en-US" i="1" dirty="0" err="1"/>
              <a:t>Concluzii</a:t>
            </a:r>
            <a:endParaRPr lang="ro-RO" i="1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771216B-FC73-DEBC-D39D-DDFD68D263D5}"/>
              </a:ext>
            </a:extLst>
          </p:cNvPr>
          <p:cNvSpPr txBox="1">
            <a:spLocks/>
          </p:cNvSpPr>
          <p:nvPr/>
        </p:nvSpPr>
        <p:spPr>
          <a:xfrm>
            <a:off x="1269876" y="1700808"/>
            <a:ext cx="10153128" cy="2016224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600" dirty="0" err="1"/>
              <a:t>Imagini</a:t>
            </a:r>
            <a:r>
              <a:rPr lang="en-US" sz="2600" dirty="0"/>
              <a:t> de </a:t>
            </a:r>
            <a:r>
              <a:rPr lang="en-US" sz="2600" dirty="0" err="1"/>
              <a:t>calitate</a:t>
            </a:r>
            <a:r>
              <a:rPr lang="en-US" sz="2600" dirty="0"/>
              <a:t> </a:t>
            </a:r>
            <a:r>
              <a:rPr lang="en-US" sz="2600" dirty="0" err="1"/>
              <a:t>variabil</a:t>
            </a:r>
            <a:r>
              <a:rPr lang="ro-RO" sz="2600" dirty="0"/>
              <a:t>ă afectea</a:t>
            </a:r>
            <a:r>
              <a:rPr lang="en-US" sz="2600" dirty="0"/>
              <a:t>z</a:t>
            </a:r>
            <a:r>
              <a:rPr lang="ro-RO" sz="2600" dirty="0"/>
              <a:t>ă</a:t>
            </a:r>
            <a:r>
              <a:rPr lang="en-US" sz="2600" dirty="0"/>
              <a:t> pr</a:t>
            </a:r>
            <a:r>
              <a:rPr lang="ro-RO" sz="2600" dirty="0"/>
              <a:t>o</a:t>
            </a:r>
            <a:r>
              <a:rPr lang="en-US" sz="2600" dirty="0" err="1"/>
              <a:t>cesul</a:t>
            </a:r>
            <a:r>
              <a:rPr lang="en-US" sz="2600" dirty="0"/>
              <a:t> de </a:t>
            </a:r>
            <a:r>
              <a:rPr lang="en-US" sz="2600" dirty="0" err="1"/>
              <a:t>detec</a:t>
            </a:r>
            <a:r>
              <a:rPr lang="ro-RO" sz="2600" dirty="0"/>
              <a:t>ţie</a:t>
            </a:r>
            <a:r>
              <a:rPr lang="en-US" sz="2600" dirty="0"/>
              <a:t>;</a:t>
            </a:r>
            <a:endParaRPr lang="ro-RO" sz="2600" dirty="0"/>
          </a:p>
          <a:p>
            <a:pPr>
              <a:buFont typeface="Arial" panose="020B0604020202020204" pitchFamily="34" charset="0"/>
              <a:buChar char="•"/>
            </a:pPr>
            <a:r>
              <a:rPr lang="ro-RO" sz="2600" dirty="0"/>
              <a:t>Parametrii operaţiilor de procesare pot varia în funcţie de imagine</a:t>
            </a:r>
            <a:r>
              <a:rPr lang="en-US" sz="2600" dirty="0"/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 err="1"/>
              <a:t>Îmbunătățirile</a:t>
            </a:r>
            <a:r>
              <a:rPr lang="en-US" sz="2600" dirty="0"/>
              <a:t> </a:t>
            </a:r>
            <a:r>
              <a:rPr lang="en-US" sz="2600" dirty="0" err="1"/>
              <a:t>potențiale</a:t>
            </a:r>
            <a:r>
              <a:rPr lang="en-US" sz="2600" dirty="0"/>
              <a:t> : </a:t>
            </a:r>
            <a:r>
              <a:rPr lang="en-US" sz="2600" dirty="0" err="1"/>
              <a:t>explorarea</a:t>
            </a:r>
            <a:r>
              <a:rPr lang="en-US" sz="2600" dirty="0"/>
              <a:t> unor noi </a:t>
            </a:r>
            <a:r>
              <a:rPr lang="en-US" sz="2600" dirty="0" err="1"/>
              <a:t>tehnici</a:t>
            </a:r>
            <a:r>
              <a:rPr lang="en-US" sz="2600" dirty="0"/>
              <a:t> și </a:t>
            </a:r>
            <a:r>
              <a:rPr lang="en-US" sz="2600" dirty="0" err="1"/>
              <a:t>optimizarea</a:t>
            </a:r>
            <a:r>
              <a:rPr lang="en-US" sz="2600" dirty="0"/>
              <a:t> </a:t>
            </a:r>
            <a:r>
              <a:rPr lang="en-US" sz="2600" dirty="0" err="1"/>
              <a:t>parametrilor</a:t>
            </a:r>
            <a:r>
              <a:rPr lang="en-US" sz="2600" dirty="0"/>
              <a:t>.</a:t>
            </a:r>
          </a:p>
        </p:txBody>
      </p:sp>
      <p:pic>
        <p:nvPicPr>
          <p:cNvPr id="5" name="Picture 4" descr="A diagram of a cloud with icons&#10;&#10;Description automatically generated">
            <a:extLst>
              <a:ext uri="{FF2B5EF4-FFF2-40B4-BE49-F238E27FC236}">
                <a16:creationId xmlns:a16="http://schemas.microsoft.com/office/drawing/2014/main" id="{00F17909-2F91-8300-421B-A059CFDCC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96" y="3715628"/>
            <a:ext cx="3888432" cy="2784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3615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ablă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29487_TF02804846_TF02804846" id="{AD84107B-2AD8-4918-9F54-4B8A0051EACB}" vid="{A8CBD154-7012-484F-89D5-396315D4C138}"/>
    </a:ext>
  </a:extLst>
</a:theme>
</file>

<file path=ppt/theme/theme2.xml><?xml version="1.0" encoding="utf-8"?>
<a:theme xmlns:a="http://schemas.openxmlformats.org/drawingml/2006/main" name="Temă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ă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56FCD8796AA14F9DCDE8DD3D1F163D" ma:contentTypeVersion="8" ma:contentTypeDescription="Create a new document." ma:contentTypeScope="" ma:versionID="05d7241fbcf9219ffb0585f40e411643">
  <xsd:schema xmlns:xsd="http://www.w3.org/2001/XMLSchema" xmlns:xs="http://www.w3.org/2001/XMLSchema" xmlns:p="http://schemas.microsoft.com/office/2006/metadata/properties" xmlns:ns3="096b5b58-d915-4cec-96ac-b3a0a2df66b0" targetNamespace="http://schemas.microsoft.com/office/2006/metadata/properties" ma:root="true" ma:fieldsID="5610c6bfc797335e5f299dc9aa336c56" ns3:_="">
    <xsd:import namespace="096b5b58-d915-4cec-96ac-b3a0a2df66b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6b5b58-d915-4cec-96ac-b3a0a2df66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71E861-DC8F-48A7-86F9-D94946549F5A}">
  <ds:schemaRefs>
    <ds:schemaRef ds:uri="http://schemas.microsoft.com/office/2006/documentManagement/types"/>
    <ds:schemaRef ds:uri="http://purl.org/dc/elements/1.1/"/>
    <ds:schemaRef ds:uri="096b5b58-d915-4cec-96ac-b3a0a2df66b0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99F9E41-4C0C-432D-A48E-18F4A911A8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673FF3-3C3C-4C87-8C88-9FD20A7E6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6b5b58-d915-4cec-96ac-b3a0a2df66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Prezentare școlară sub formă de tablă (ecran lat)</Template>
  <TotalTime>909</TotalTime>
  <Words>233</Words>
  <Application>Microsoft Office PowerPoint</Application>
  <PresentationFormat>Custom</PresentationFormat>
  <Paragraphs>43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Consolas</vt:lpstr>
      <vt:lpstr>Corbel</vt:lpstr>
      <vt:lpstr>Tablă 16x9</vt:lpstr>
      <vt:lpstr>Iris Recognition System</vt:lpstr>
      <vt:lpstr>Cuprins</vt:lpstr>
      <vt:lpstr>Contextul</vt:lpstr>
      <vt:lpstr>PowerPoint Presentation</vt:lpstr>
      <vt:lpstr>Descrierea Metodei</vt:lpstr>
      <vt:lpstr>Segmentarea Irisului</vt:lpstr>
      <vt:lpstr>Recunoaşterea Irisului</vt:lpstr>
      <vt:lpstr>Demo-ul Aplicaţiei</vt:lpstr>
      <vt:lpstr>Concluzii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Aspect titlu</dc:title>
  <dc:creator>Dragoș-George Gherasim</dc:creator>
  <cp:lastModifiedBy>David Varvara</cp:lastModifiedBy>
  <cp:revision>10</cp:revision>
  <dcterms:created xsi:type="dcterms:W3CDTF">2023-11-21T16:25:07Z</dcterms:created>
  <dcterms:modified xsi:type="dcterms:W3CDTF">2024-01-12T12:57:38Z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0x0101007656FCD8796AA14F9DCDE8DD3D1F163D</vt:lpwstr>
  </property>
</Properties>
</file>